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9" r:id="rId3"/>
    <p:sldId id="260" r:id="rId4"/>
    <p:sldId id="261" r:id="rId5"/>
    <p:sldId id="258" r:id="rId6"/>
    <p:sldId id="281" r:id="rId7"/>
    <p:sldId id="268" r:id="rId8"/>
    <p:sldId id="279" r:id="rId9"/>
    <p:sldId id="273" r:id="rId10"/>
    <p:sldId id="275" r:id="rId11"/>
    <p:sldId id="276" r:id="rId12"/>
    <p:sldId id="264" r:id="rId13"/>
    <p:sldId id="277" r:id="rId14"/>
    <p:sldId id="265" r:id="rId15"/>
    <p:sldId id="263" r:id="rId16"/>
    <p:sldId id="267" r:id="rId17"/>
    <p:sldId id="28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7964"/>
    <a:srgbClr val="F2391A"/>
    <a:srgbClr val="272F7D"/>
    <a:srgbClr val="336699"/>
    <a:srgbClr val="1BBF46"/>
    <a:srgbClr val="28466A"/>
    <a:srgbClr val="A57631"/>
    <a:srgbClr val="7D5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7" autoAdjust="0"/>
    <p:restoredTop sz="83837" autoAdjust="0"/>
  </p:normalViewPr>
  <p:slideViewPr>
    <p:cSldViewPr>
      <p:cViewPr varScale="1">
        <p:scale>
          <a:sx n="62" d="100"/>
          <a:sy n="62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DAF79-4075-4739-9604-19AAF7D6D5D6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20324-820E-4C49-A7FA-67661884C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60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0324-820E-4C49-A7FA-67661884CD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60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400" dirty="0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bn-BD" sz="1400" baseline="0" dirty="0" smtClean="0">
                <a:latin typeface="NikoshBAN" pitchFamily="2" charset="0"/>
                <a:cs typeface="NikoshBAN" pitchFamily="2" charset="0"/>
              </a:rPr>
              <a:t> শিরোনাম বের করার জন্য ছোট ছোট প্রশ্ন করা যেতে পারে ।আজ আমরা পড়ব </a:t>
            </a:r>
            <a:r>
              <a:rPr lang="bn-BD" sz="1400" dirty="0" smtClean="0">
                <a:latin typeface="NikoshBAN" pitchFamily="2" charset="0"/>
                <a:cs typeface="NikoshBAN" pitchFamily="2" charset="0"/>
              </a:rPr>
              <a:t>জটিল টিস্যু । </a:t>
            </a:r>
            <a:r>
              <a:rPr lang="bn-BD" sz="14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আজকের পাঠের মানসিক পরিবেশ তৈরির  চেষ্টা করা হয়েছে। তবে বিষয় শিক্ষক  ভিন্ন উপায়ে ও এ  কাজটি করতে পারেন।</a:t>
            </a:r>
            <a:r>
              <a:rPr lang="bn-BD" sz="1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1400" dirty="0" smtClean="0">
              <a:latin typeface="NikoshBAN" pitchFamily="2" charset="0"/>
              <a:cs typeface="NikoshBAN" pitchFamily="2" charset="0"/>
            </a:endParaRPr>
          </a:p>
          <a:p>
            <a:endParaRPr lang="en-US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0324-820E-4C49-A7FA-67661884CD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1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§"/>
            </a:pPr>
            <a:r>
              <a:rPr lang="bn-BD" sz="1200" kern="120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আজকের</a:t>
            </a:r>
            <a:r>
              <a:rPr lang="bn-BD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পাঠের প্রথম শিখনফল অর্জনের উদ্দেশ্যে এই স্লাইডটি প্রদর্শন করা হয়েছে শ্রেণিতে উপস্থাপনের সময়  স্লাইডে উল্লেখিত প্রশ্নগুলো মুছে দিয়ে আপনার নিজের মতো করে প্রশ্ন করতে পারেন । বিষয় শিক্ষক অন্য কোন যুক্তিযুক্ত উপায়েও এ কাজটি করতে পারেন।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0324-820E-4C49-A7FA-67661884CD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80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আজকের</a:t>
            </a:r>
            <a:r>
              <a:rPr lang="bn-BD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পাঠের দ্বিতীয় শিখনফল অর্জনের উদ্দেশ্যে এই স্লাইডটি প্রদর্শন করা হয়েছে শ্রেণিতে উপস্থাপনের সময়  স্লাইডে উল্লেখিত প্রশ্নগুলো মুছে দিয়ে আপনার নিজের মতো করে প্রশ্ন করতে পারেন । বিষয় শিক্ষক অন্য কোন যুক্তিযুক্ত উপায়েও এ কাজটি করতে পারেন।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0324-820E-4C49-A7FA-67661884CD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42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§"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কান্ডের প্রস্থচ্ছেদ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করে শিক্ষার্থীদের দেখাবেন এবং  কান্ডের প্রস্থচ্ছেদে ক্যম্বিয়াম ,জাইলেম –মেটা জাইলেম ,প্রোটোজাইলেম অবস্থান অণুবীক্ষণ যন্ত্রে দেখাবেন প্রয়োজনে ব্যাখ্যা করবেন  ।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0324-820E-4C49-A7FA-67661884CD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54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0324-820E-4C49-A7FA-67661884CD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5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60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29.gif"/><Relationship Id="rId5" Type="http://schemas.openxmlformats.org/officeDocument/2006/relationships/image" Target="../media/image32.jpeg"/><Relationship Id="rId10" Type="http://schemas.openxmlformats.org/officeDocument/2006/relationships/image" Target="../media/image37.gif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7.png"/><Relationship Id="rId10" Type="http://schemas.openxmlformats.org/officeDocument/2006/relationships/image" Target="../media/image20.jpeg"/><Relationship Id="rId4" Type="http://schemas.microsoft.com/office/2007/relationships/hdphoto" Target="../media/hdphoto5.wdp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gif"/><Relationship Id="rId4" Type="http://schemas.openxmlformats.org/officeDocument/2006/relationships/image" Target="../media/image23.jpeg"/><Relationship Id="rId9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5761" y="830818"/>
            <a:ext cx="2133600" cy="99060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দৃষ্টি আকর্ষণ</a:t>
            </a: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593271" y="2118263"/>
            <a:ext cx="8077200" cy="3915966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2800" dirty="0">
                <a:latin typeface="NikoshBAN" pitchFamily="2" charset="0"/>
                <a:cs typeface="NikoshBAN" pitchFamily="2" charset="0"/>
              </a:rPr>
              <a:t>সম্মানিত শিক্ষকবৃন্দ  প্রতি স্লাইডের নিচে পাঠটি কিভাবে শ্রেণিকক্ষে উপস্থাপন করতে হবে তার প্রয়োজনীয় নির্দেশনা স্লাইডের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চে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Note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আকারে দেয়া আছে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 পাঠটি উপস্থাপনের আগে পাঠ্যপুস্তকের সংশ্লিষ্ট পাঠের সাথে মিলিয়ে নিতে অনুরোধ করা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হলো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। </a:t>
            </a:r>
          </a:p>
          <a:p>
            <a:pPr algn="ctr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F</a:t>
            </a:r>
            <a:r>
              <a:rPr lang="en-US" sz="2000" dirty="0" smtClean="0">
                <a:latin typeface="Arial" pitchFamily="34" charset="0"/>
                <a:cs typeface="NikoshBAN" pitchFamily="2" charset="0"/>
              </a:rPr>
              <a:t>5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চেপে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উপস্থাপন শুরু করা যেতে পারে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তাহলে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Hide slide show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করবে না । 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পাশাপাশি আপনাদের নিজস্ব চিন্তা-চেতনা দ্বারা পাঠ উপস্থাপন 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আরও বেশ</a:t>
            </a:r>
            <a:r>
              <a:rPr lang="en-US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ি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ফলপ্রসূ করতে পারবেন বলে আশা করছি 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199"/>
            <a:ext cx="2803433" cy="340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295400" y="4867415"/>
            <a:ext cx="2057400" cy="518788"/>
            <a:chOff x="3810000" y="4829824"/>
            <a:chExt cx="3390900" cy="518788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3810000" y="4829824"/>
              <a:ext cx="0" cy="5187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810000" y="5347096"/>
              <a:ext cx="33909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1828800" y="609600"/>
            <a:ext cx="5115790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চিত্র দেখে বল ভেসেল দেখতে কেমন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2804" y="5092297"/>
            <a:ext cx="1295400" cy="58477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ভেসেল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1" name="Picture 3" descr="D:\Tissue images\biobook_plantsf_graphik_1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777556" y="1647712"/>
            <a:ext cx="968687" cy="392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Tissue images\image_thumb[26]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0" r="-1"/>
          <a:stretch/>
        </p:blipFill>
        <p:spPr bwMode="auto">
          <a:xfrm>
            <a:off x="7067521" y="1927260"/>
            <a:ext cx="1665514" cy="336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56583" y="5930262"/>
            <a:ext cx="35052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কোষগুলো খাট চোঙ্গের মত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4" descr="D:\Tissue images\imag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39482" r="10450"/>
          <a:stretch/>
        </p:blipFill>
        <p:spPr bwMode="auto">
          <a:xfrm>
            <a:off x="7315843" y="609600"/>
            <a:ext cx="1417192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04" y="1787227"/>
            <a:ext cx="2084874" cy="306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829" y="1787227"/>
            <a:ext cx="3952954" cy="338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388001" y="5930262"/>
            <a:ext cx="5380235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ভেসেলের প্রাচীরও ট্রাকিডের মত বিভিন্নভাবে পুরু হয় । 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3147" y="623455"/>
            <a:ext cx="6441443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ভেসেল কোন ধরণের উদ্ভিদে দেখতে পাওয়া যায়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7" name="Picture 9" descr="C:\Users\User\Desktop\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336" y="2209800"/>
            <a:ext cx="2377732" cy="288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esktop\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173" y="2209800"/>
            <a:ext cx="2425163" cy="288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User\Desktop\4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322" y="2083500"/>
            <a:ext cx="4807154" cy="3008797"/>
          </a:xfrm>
          <a:prstGeom prst="rect">
            <a:avLst/>
          </a:prstGeom>
          <a:solidFill>
            <a:srgbClr val="336699"/>
          </a:solidFill>
          <a:extLst/>
        </p:spPr>
      </p:pic>
      <p:pic>
        <p:nvPicPr>
          <p:cNvPr id="29" name="Picture 2" descr="C:\Users\User\Desktop\11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173" y="2083500"/>
            <a:ext cx="2753133" cy="300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385306" y="4724400"/>
            <a:ext cx="2280170" cy="367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009247" y="601993"/>
            <a:ext cx="4506190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চিত্র দেখে বল ভেসেলের কাজ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32941" y="5930262"/>
            <a:ext cx="306878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পানি পরিবহণ ও দৃঢ়তা প্রদান  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848600" y="3758421"/>
            <a:ext cx="351677" cy="367897"/>
          </a:xfrm>
          <a:prstGeom prst="rect">
            <a:avLst/>
          </a:prstGeom>
          <a:solidFill>
            <a:srgbClr val="F67964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0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10" grpId="0" animBg="1"/>
      <p:bldP spid="10" grpId="1" animBg="1"/>
      <p:bldP spid="18" grpId="0" animBg="1"/>
      <p:bldP spid="18" grpId="1" animBg="1"/>
      <p:bldP spid="19" grpId="0" animBg="1"/>
      <p:bldP spid="19" grpId="1" animBg="1"/>
      <p:bldP spid="12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2397"/>
            <a:ext cx="3115312" cy="378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3429000" y="2133600"/>
            <a:ext cx="6096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38600" y="2027473"/>
            <a:ext cx="2286000" cy="40011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জাইলেম প্যারেনকাইমা 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146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23296"/>
          <a:stretch/>
        </p:blipFill>
        <p:spPr bwMode="auto">
          <a:xfrm>
            <a:off x="6705600" y="1905000"/>
            <a:ext cx="67586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903559"/>
              </p:ext>
            </p:extLst>
          </p:nvPr>
        </p:nvGraphicFramePr>
        <p:xfrm>
          <a:off x="7359505" y="53007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59505" y="53007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609600"/>
            <a:ext cx="6248400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 দেখে বল জাইলেম প্যারেনকাইমা দেখতে কেমন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9700" y="762000"/>
            <a:ext cx="4648200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জাইলেম প্যারেনকাইমার কাজ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9000" y="160239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ভিডিওটি দেখি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16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19400" y="342900"/>
            <a:ext cx="28956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n-BD" sz="7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0" y="91949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৬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মি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184365"/>
              </p:ext>
            </p:extLst>
          </p:nvPr>
        </p:nvGraphicFramePr>
        <p:xfrm>
          <a:off x="533400" y="1473356"/>
          <a:ext cx="8077200" cy="48512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0"/>
                <a:gridCol w="1685677"/>
                <a:gridCol w="1660887"/>
                <a:gridCol w="1710466"/>
                <a:gridCol w="1615440"/>
              </a:tblGrid>
              <a:tr h="561301">
                <a:tc rowSpan="2">
                  <a:txBody>
                    <a:bodyPr/>
                    <a:lstStyle/>
                    <a:p>
                      <a:r>
                        <a:rPr lang="bn-IN" sz="3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প্রতিটি দল </a:t>
                      </a:r>
                      <a:r>
                        <a:rPr lang="bn-IN" sz="3200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ছকটি পূরণ কর</a:t>
                      </a:r>
                      <a:endParaRPr lang="en-US" sz="3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দল ১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দল ২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দল ৩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দল ৪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12850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90843">
                <a:tc>
                  <a:txBody>
                    <a:bodyPr/>
                    <a:lstStyle/>
                    <a:p>
                      <a:r>
                        <a:rPr lang="bn-IN" sz="3200" dirty="0" smtClean="0">
                          <a:latin typeface="NikoshBAN" pitchFamily="2" charset="0"/>
                          <a:cs typeface="NikoshBAN" pitchFamily="2" charset="0"/>
                        </a:rPr>
                        <a:t> নাম</a:t>
                      </a:r>
                      <a:endParaRPr lang="en-US" sz="32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38554">
                <a:tc>
                  <a:txBody>
                    <a:bodyPr/>
                    <a:lstStyle/>
                    <a:p>
                      <a:r>
                        <a:rPr lang="bn-BD" sz="3200" baseline="0" dirty="0" smtClean="0">
                          <a:latin typeface="NikoshBAN" pitchFamily="2" charset="0"/>
                          <a:cs typeface="NikoshBAN" pitchFamily="2" charset="0"/>
                        </a:rPr>
                        <a:t>অবস্থান </a:t>
                      </a:r>
                      <a:endParaRPr lang="en-US" sz="32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339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BD" sz="3200" dirty="0" smtClean="0">
                          <a:latin typeface="NikoshBAN" pitchFamily="2" charset="0"/>
                          <a:cs typeface="NikoshBAN" pitchFamily="2" charset="0"/>
                        </a:rPr>
                        <a:t>গঠন</a:t>
                      </a:r>
                      <a:r>
                        <a:rPr lang="bn-BD" sz="32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3200" dirty="0" smtClean="0">
                        <a:latin typeface="NikoshBAN" pitchFamily="2" charset="0"/>
                        <a:cs typeface="NikoshBAN" pitchFamily="2" charset="0"/>
                      </a:endParaRPr>
                    </a:p>
                    <a:p>
                      <a:endParaRPr lang="en-US" sz="32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0843">
                <a:tc>
                  <a:txBody>
                    <a:bodyPr/>
                    <a:lstStyle/>
                    <a:p>
                      <a:r>
                        <a:rPr lang="bn-BD" sz="3200" dirty="0" smtClean="0">
                          <a:latin typeface="NikoshBAN" pitchFamily="2" charset="0"/>
                          <a:cs typeface="NikoshBAN" pitchFamily="2" charset="0"/>
                        </a:rPr>
                        <a:t>কাজ </a:t>
                      </a:r>
                      <a:endParaRPr lang="en-US" sz="32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23296"/>
          <a:stretch/>
        </p:blipFill>
        <p:spPr bwMode="auto">
          <a:xfrm rot="3788269">
            <a:off x="7651079" y="1849499"/>
            <a:ext cx="377273" cy="178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ser\Desktop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6695">
            <a:off x="2555375" y="1929650"/>
            <a:ext cx="458776" cy="1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5136">
            <a:off x="4304042" y="1892058"/>
            <a:ext cx="364013" cy="159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7" b="13366"/>
          <a:stretch/>
        </p:blipFill>
        <p:spPr bwMode="auto">
          <a:xfrm rot="3267140">
            <a:off x="5848972" y="2007692"/>
            <a:ext cx="639608" cy="144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73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457200"/>
            <a:ext cx="1925782" cy="851297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42" name="Picture 2" descr="D:\Tissue images\smilax_root134914570559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2590800" cy="227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82" y="1939636"/>
            <a:ext cx="18288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4822686"/>
            <a:ext cx="5039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১।ক ও খ চিত্রের কোনটি জটিল টিস্যু?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5886" y="4279322"/>
            <a:ext cx="807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ক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4184904"/>
            <a:ext cx="807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খ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81991" y="55626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২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।কেন ক চিত্রের টিস্যুকে জটিল টিস্যু বলা হচ্ছে 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3" descr="C:\Users\User\Desktop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3639">
            <a:off x="4079292" y="-454797"/>
            <a:ext cx="631548" cy="498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7200" y="3121767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২। চিত্রের কোষটি –</a:t>
            </a:r>
          </a:p>
          <a:p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I.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কোষরস পরিবহণ করে 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II.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খাদ্য তৈরি করে 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III.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অংগকে দৃঢ়তা দান করে </a:t>
            </a:r>
            <a:endParaRPr lang="en-US" sz="28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4901781"/>
            <a:ext cx="1260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.I,II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28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30583" y="4881660"/>
            <a:ext cx="1274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.I,III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50327" y="4901782"/>
            <a:ext cx="136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,II,III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48401" y="4881661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.I,II,III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28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6527" y="4386021"/>
            <a:ext cx="1898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কোনটি সঠিক ? </a:t>
            </a:r>
            <a:endParaRPr lang="en-US" sz="28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65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7" grpId="0"/>
      <p:bldP spid="17" grpId="1"/>
      <p:bldP spid="17" grpId="2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1176467"/>
            <a:ext cx="2514600" cy="851297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3124200"/>
            <a:ext cx="66294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আজকের আলোচিত টিস্যু জীব জগতে বেঁচে থাকার জন্য অপরিহার্য  -বিশ্লেষণ কর । 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34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2149" y="2514600"/>
            <a:ext cx="2628034" cy="3048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bn-BD" sz="1400" dirty="0" smtClean="0">
                <a:latin typeface="NikoshBAN" pitchFamily="2" charset="0"/>
                <a:cs typeface="NikoshBAN" pitchFamily="2" charset="0"/>
              </a:rPr>
              <a:t>প্রোটোজাইলেম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BD" sz="1400" dirty="0" smtClean="0">
                <a:latin typeface="NikoshBAN" pitchFamily="2" charset="0"/>
                <a:cs typeface="NikoshBAN" pitchFamily="2" charset="0"/>
              </a:rPr>
              <a:t>মেটাজাইলেম </a:t>
            </a:r>
            <a:endParaRPr lang="en-US" sz="1400" dirty="0" smtClean="0">
              <a:latin typeface="NikoshBAN" pitchFamily="2" charset="0"/>
              <a:cs typeface="NikoshBAN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bn-BD" sz="1400" dirty="0" smtClean="0">
                <a:latin typeface="NikoshBAN" pitchFamily="2" charset="0"/>
                <a:cs typeface="NikoshBAN" pitchFamily="2" charset="0"/>
              </a:rPr>
              <a:t>ট্রাকিড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BD" sz="1400" dirty="0" smtClean="0">
                <a:latin typeface="NikoshBAN" pitchFamily="2" charset="0"/>
                <a:cs typeface="NikoshBAN" pitchFamily="2" charset="0"/>
              </a:rPr>
              <a:t>ভেসেল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BD" sz="1400" dirty="0" smtClean="0">
                <a:latin typeface="NikoshBAN" pitchFamily="2" charset="0"/>
                <a:cs typeface="NikoshBAN" pitchFamily="2" charset="0"/>
              </a:rPr>
              <a:t>জাইলেম প্যারেনকাইমা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BD" sz="1400" dirty="0" smtClean="0">
                <a:latin typeface="NikoshBAN" pitchFamily="2" charset="0"/>
                <a:cs typeface="NikoshBAN" pitchFamily="2" charset="0"/>
              </a:rPr>
              <a:t>জাইলেম ফাইবার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5941" y="1345794"/>
            <a:ext cx="3600450" cy="70788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গুরুত্বপূর্ণ  শব্দসমূহ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5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0" y="497031"/>
            <a:ext cx="152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9600" dirty="0" smtClean="0">
                <a:latin typeface="NikoshBAN" pitchFamily="2" charset="0"/>
                <a:cs typeface="NikoshBAN" pitchFamily="2" charset="0"/>
              </a:rPr>
              <a:t>ধন্যবাদ </a:t>
            </a:r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14399" y="497031"/>
            <a:ext cx="3228975" cy="5907678"/>
            <a:chOff x="428625" y="416922"/>
            <a:chExt cx="3228975" cy="5907678"/>
          </a:xfrm>
        </p:grpSpPr>
        <p:pic>
          <p:nvPicPr>
            <p:cNvPr id="8" name="Picture 4" descr="C:\Users\User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5" y="2746460"/>
              <a:ext cx="3228975" cy="3578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://cdn3.volusion.com/rccqg.lrbyh/v/vspfiles/photos/BQPKN008-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00" b="100000" l="489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3" b="11290"/>
            <a:stretch/>
          </p:blipFill>
          <p:spPr bwMode="auto">
            <a:xfrm>
              <a:off x="435552" y="416922"/>
              <a:ext cx="2924175" cy="2796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868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133424"/>
            <a:ext cx="8763000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এবং </a:t>
            </a:r>
            <a:endParaRPr lang="bn-BD" sz="3200" dirty="0" smtClean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কন্টেন্ট সম্পাদক হিসেবে যাঁ</a:t>
            </a:r>
            <a:r>
              <a:rPr lang="en-US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 নির্দেশনা, পরামর্শ ও তত্ত্বাবধানে এই মডেল কন্টেন্ট সমৃদ্ধ হয়েছে </a:t>
            </a:r>
            <a:r>
              <a:rPr lang="en-US" sz="3200" dirty="0" err="1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তিনি</a:t>
            </a:r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 হলেন-  </a:t>
            </a:r>
            <a:endParaRPr lang="en-US" sz="3200" dirty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578" y="5105400"/>
            <a:ext cx="895504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জনাব সামসুদ্দিন আহমেদ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তালুকদার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প্রশিক্ষক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টিটিসি,কুমিল্লা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752600"/>
            <a:ext cx="87630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BAN" pitchFamily="2" charset="0"/>
                <a:cs typeface="NikoshBAN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9072" y="568404"/>
            <a:ext cx="2420228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30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9690456">
            <a:off x="2939759" y="3450564"/>
            <a:ext cx="5943600" cy="1745148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bn-BD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 সবাইকে </a:t>
            </a: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41193" y="640352"/>
            <a:ext cx="3333750" cy="4922247"/>
            <a:chOff x="1590675" y="436418"/>
            <a:chExt cx="3333750" cy="4727864"/>
          </a:xfrm>
        </p:grpSpPr>
        <p:pic>
          <p:nvPicPr>
            <p:cNvPr id="9" name="Picture 4" descr="http://galileoart.com/up/files/txq5s8ca6c8kaojra88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2306782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://www.microscopy-uk.org.uk/micropolitan/botany/zea_vascular_bundl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992582"/>
              <a:ext cx="2057400" cy="19049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http://www.srozhdeniem.ru/assets/images/cvety/2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88571" l="6000" r="93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675" y="436418"/>
              <a:ext cx="3333750" cy="3333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27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7" y="1642630"/>
            <a:ext cx="3809999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Use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36" y="1642630"/>
            <a:ext cx="3886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0536" y="3623830"/>
            <a:ext cx="2899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আফরোজা নাসরীন সুলতানা </a:t>
            </a:r>
          </a:p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        সহ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কারী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শিক্ষক</a:t>
            </a:r>
            <a:endParaRPr lang="en-US" sz="2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রংপুর জিলা স্কুল, রংপুর । 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3242830"/>
            <a:ext cx="247303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জীববিজ্ঞান</a:t>
            </a:r>
            <a:endParaRPr lang="bn-BD" sz="3200" dirty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নবম শ্রেণি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২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য় অধ্যায় </a:t>
            </a:r>
            <a:endParaRPr lang="bn-BD" sz="3200" dirty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: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৪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5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মিনিট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947554" y="685800"/>
            <a:ext cx="3089564" cy="728230"/>
          </a:xfrm>
          <a:prstGeom prst="round2Diag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bn-BD" sz="8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1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Tissue images\10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28372" y="1653428"/>
            <a:ext cx="345925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752600"/>
            <a:ext cx="3657600" cy="34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554173"/>
            <a:ext cx="70104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 ও খ চিত্রের কোষগুলো দেখতে কী একরকম ?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3101" y="5315634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7836" y="54864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খ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26468"/>
            <a:ext cx="80010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 চিত্রের কোষগুলো যদি সরল হয় তবে খ চিত্রের কোষগুলো কেমন 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2" descr="D:\Tissue images\6959590472_469fe35c22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21" y="1066800"/>
            <a:ext cx="363446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92421" y="4343400"/>
            <a:ext cx="434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8800" dirty="0" smtClean="0">
                <a:latin typeface="NikoshBAN" pitchFamily="2" charset="0"/>
                <a:cs typeface="NikoshBAN" pitchFamily="2" charset="0"/>
              </a:rPr>
              <a:t>জটিল টিস্যু </a:t>
            </a:r>
            <a:endParaRPr lang="en-US" sz="8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8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3" grpId="0"/>
      <p:bldP spid="7" grpId="0"/>
      <p:bldP spid="8" grpId="0" animBg="1"/>
      <p:bldP spid="8" grpId="1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381000"/>
            <a:ext cx="2895600" cy="8382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05200" y="552450"/>
            <a:ext cx="1981199" cy="495300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bn-BD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1980" y="2905780"/>
            <a:ext cx="508664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1.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জটিল টিস্যু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র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পারবে।  </a:t>
            </a:r>
            <a:endParaRPr lang="bn-BD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8859" y="3744991"/>
            <a:ext cx="553674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2.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জটিল টিস্যুর প্রকারভেদ করতে পারবে ।  </a:t>
            </a:r>
            <a:endParaRPr lang="bn-BD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8859" y="4662904"/>
            <a:ext cx="624445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3.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জাইলেম টিস্যু ব্যাখ্যা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করতে পারবে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8859" y="1872328"/>
            <a:ext cx="350769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BD" sz="3200" dirty="0">
                <a:solidFill>
                  <a:srgbClr val="0033CC"/>
                </a:solidFill>
                <a:latin typeface="NikoshBAN" pitchFamily="2" charset="0"/>
                <a:cs typeface="NikoshBAN" pitchFamily="2" charset="0"/>
              </a:rPr>
              <a:t>এ পাঠ শেষে শিক্ষার্থীরা ---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5255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Tissue images\Vascular bundl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21" y="1524000"/>
            <a:ext cx="6705600" cy="364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622012"/>
            <a:ext cx="5791200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চিত্রের কোষগুলো কী একই প্রকারের কোষ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5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453969"/>
            <a:ext cx="469430" cy="69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Tissue images\Vascular bundl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92036"/>
            <a:ext cx="479540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453968"/>
            <a:ext cx="469430" cy="69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User\Desktop\q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15" y="2092036"/>
            <a:ext cx="310074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206500" y="4073236"/>
            <a:ext cx="2679700" cy="0"/>
          </a:xfrm>
          <a:prstGeom prst="straightConnector1">
            <a:avLst/>
          </a:prstGeom>
          <a:ln w="28575">
            <a:solidFill>
              <a:srgbClr val="00B0F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209800" y="3200400"/>
            <a:ext cx="1676401" cy="872836"/>
          </a:xfrm>
          <a:prstGeom prst="straightConnector1">
            <a:avLst/>
          </a:prstGeom>
          <a:ln w="28575">
            <a:solidFill>
              <a:srgbClr val="00B0F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25641" y="637509"/>
            <a:ext cx="6899159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 চিত্রে স্থায়ী টিস্যু ও ভাজক টিস্যুর অবস্থান দেখাও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86200" y="2105891"/>
            <a:ext cx="4719205" cy="3514333"/>
          </a:xfrm>
          <a:prstGeom prst="ellipse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97015" y="637509"/>
            <a:ext cx="2286000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জটিল টিস্যু কী 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6615" y="5941154"/>
            <a:ext cx="840879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বিভিন্ন প্রকারের কোষের সমন্বয়ে যে স্থায়ী টিস্যু গঠিত হয় ।তাই জটিল টিস্যু ।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2" descr="D:\Tissue images\Vascular bundle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526" y="1623206"/>
            <a:ext cx="6211347" cy="3552126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53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10" grpId="1" animBg="1"/>
      <p:bldP spid="11" grpId="0" animBg="1"/>
      <p:bldP spid="11" grpId="1" animBg="1"/>
      <p:bldP spid="11" grpId="2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50132"/>
            <a:ext cx="3276600" cy="1600200"/>
            <a:chOff x="1447800" y="2362200"/>
            <a:chExt cx="3276600" cy="1600200"/>
          </a:xfrm>
        </p:grpSpPr>
        <p:pic>
          <p:nvPicPr>
            <p:cNvPr id="1027" name="Picture 3" descr="C:\Users\User\Desktop\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2362200"/>
              <a:ext cx="3276600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676400" y="2819400"/>
              <a:ext cx="1600200" cy="4616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bn-BD" sz="2400" b="1" dirty="0" smtClean="0">
                  <a:latin typeface="NikoshBAN" pitchFamily="2" charset="0"/>
                  <a:cs typeface="NikoshBAN" pitchFamily="2" charset="0"/>
                </a:rPr>
                <a:t>পণ্যবাহী ট্রাক </a:t>
              </a:r>
              <a:endParaRPr lang="en-US" sz="2400" b="1" dirty="0"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1028" name="Picture 4" descr="C:\Users\User\Desktop\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848614"/>
            <a:ext cx="3877128" cy="31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29000" y="575129"/>
            <a:ext cx="2514600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চিত্রে কী দেখছ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9993" y="5392056"/>
            <a:ext cx="3429000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ট্রাক পণ্য পরিবহণ করছে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138" y="395747"/>
            <a:ext cx="7892710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তবে উদ্ভিদে পানি/খাদ্য পরিবহণের কাজটি করছে কোন ধরণের টিস্যু 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9293" y="5392057"/>
            <a:ext cx="1714500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জটিল টিস্যু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31" name="Picture 7" descr="C:\Users\User\Desktop\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07" y="1848614"/>
            <a:ext cx="4237493" cy="31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34200" y="2250132"/>
            <a:ext cx="1219200" cy="457200"/>
          </a:xfrm>
          <a:prstGeom prst="rect">
            <a:avLst/>
          </a:prstGeom>
          <a:solidFill>
            <a:srgbClr val="A57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38300" y="363665"/>
            <a:ext cx="6477000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চিত্র দুটিতে কত ধরণের জটিলটিস্যু দেখতে পাচ্ছ 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193" y="5334000"/>
            <a:ext cx="1752600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দুই ধরণের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0194" y="368012"/>
            <a:ext cx="3243941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জটিল টিস্যু কত প্রকার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78095" y="5392054"/>
            <a:ext cx="153239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দুই প্রকার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7800" y="5330944"/>
            <a:ext cx="153239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জাইলেম 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2253" y="5392055"/>
            <a:ext cx="1371600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ফ্লোয়েম 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9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83 -0.01112 L 1.04166 -0.0113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2" y="-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5" grpId="0" animBg="1"/>
      <p:bldP spid="12" grpId="0" animBg="1"/>
      <p:bldP spid="12" grpId="1" animBg="1"/>
      <p:bldP spid="6" grpId="0" animBg="1"/>
      <p:bldP spid="6" grpId="1" animBg="1"/>
      <p:bldP spid="14" grpId="0" animBg="1"/>
      <p:bldP spid="15" grpId="0" animBg="1"/>
      <p:bldP spid="15" grpId="1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10.175.165.11/SP129.171.42.4/SDwww.bio.miami.edu/Spdana%2fpix%2fdicot_stem.jpg/Rqae5eb53b-c103-49e4-a363-9cb05f81161d/ID7C357437230D02B1/RV200000/AVSkyController_3.1.2.50020/Br200/CL2-global/EI172454768/Ht240/IP10.43.7.87%3a49290/IQ25/MO15/MT0/NIGPMOCCA-GAZDIST1-SKFCTL2/OC0/OS0/Otjpeg/PB200/PNMedCongestion_3G4GWiFi_Desktop/SI070006008ac050000000000000000000000000000a2b075700000000000000000000000081ab2a0458f58d8c46e87300/SUhttp%3a%2f%2fwww.bio.miami.edu%2fdana%2fpix%2fdicot_stem.jpg/Sd736B7966697265/TI172454768/Tr1/Wh400/EV679abc842f18343d544470f334bd1812/file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" b="100000" l="3125" r="951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510" y="2008693"/>
            <a:ext cx="3319750" cy="248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35080" y="1407535"/>
            <a:ext cx="3368245" cy="4213081"/>
            <a:chOff x="135080" y="1407535"/>
            <a:chExt cx="3368245" cy="4213081"/>
          </a:xfrm>
        </p:grpSpPr>
        <p:pic>
          <p:nvPicPr>
            <p:cNvPr id="7176" name="Picture 8" descr="https://classconnection.s3.amazonaws.com/536/flashcards/1359536/png/dicot_stem1332609304932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550" b="11548"/>
            <a:stretch/>
          </p:blipFill>
          <p:spPr bwMode="auto">
            <a:xfrm>
              <a:off x="762000" y="1407535"/>
              <a:ext cx="1884219" cy="3979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http://webshop.total-shave.nl/WebRoot/Pins/Shops/0808112/48A0/0133/00B5/EE8A/E335/5360/9702/B31A/Sharp_Razor_Blade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667" b="100000" l="0" r="100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18"/>
            <a:stretch/>
          </p:blipFill>
          <p:spPr bwMode="auto">
            <a:xfrm>
              <a:off x="135080" y="3376396"/>
              <a:ext cx="3368245" cy="2244220"/>
            </a:xfrm>
            <a:prstGeom prst="rect">
              <a:avLst/>
            </a:prstGeom>
            <a:noFill/>
            <a:scene3d>
              <a:camera prst="isometricOffAxis2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2952522" y="575129"/>
            <a:ext cx="3372078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চিত্রে কী দেখতে পারছ 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3325" y="5616287"/>
            <a:ext cx="2199063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কান্ডের প্রস্থচ্ছেদ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49988" y="2008693"/>
            <a:ext cx="2743200" cy="2325678"/>
            <a:chOff x="6172200" y="1986944"/>
            <a:chExt cx="2743200" cy="2325678"/>
          </a:xfrm>
        </p:grpSpPr>
        <p:pic>
          <p:nvPicPr>
            <p:cNvPr id="13" name="Picture 2" descr="C:\Users\User\Desktop\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1986944"/>
              <a:ext cx="2370260" cy="232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6324600" y="4312622"/>
              <a:ext cx="2590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/>
          <p:cNvCxnSpPr/>
          <p:nvPr/>
        </p:nvCxnSpPr>
        <p:spPr>
          <a:xfrm flipH="1">
            <a:off x="6846586" y="3004479"/>
            <a:ext cx="115095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97536" y="2853489"/>
            <a:ext cx="1300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প্রোক্যম্বিয়াম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171" name="Picture 3" descr="C:\Users\User\Desktop\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958" y="1657668"/>
            <a:ext cx="3223256" cy="306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621733" y="643072"/>
            <a:ext cx="6033655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এই প্রস্থচ্ছেদে কোন কোন অংশ দেখতে পারছ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396184" y="1890704"/>
            <a:ext cx="3242375" cy="2833695"/>
            <a:chOff x="6172200" y="1986944"/>
            <a:chExt cx="2743200" cy="2325678"/>
          </a:xfrm>
        </p:grpSpPr>
        <p:pic>
          <p:nvPicPr>
            <p:cNvPr id="34" name="Picture 2" descr="C:\Users\User\Desktop\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1986944"/>
              <a:ext cx="2370260" cy="232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Connector 34"/>
            <p:cNvCxnSpPr/>
            <p:nvPr/>
          </p:nvCxnSpPr>
          <p:spPr>
            <a:xfrm>
              <a:off x="6324600" y="4312622"/>
              <a:ext cx="2590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930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10" grpId="0"/>
      <p:bldP spid="10" grpId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144" y="1563290"/>
            <a:ext cx="3115312" cy="378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457200"/>
            <a:ext cx="5638800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জাইলেম টিস্যুতে  কত ধরণের কোষ থাকে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257800" y="4800600"/>
            <a:ext cx="16002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867400" y="2057400"/>
            <a:ext cx="11430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038600" y="1371600"/>
            <a:ext cx="2971800" cy="457200"/>
            <a:chOff x="4038600" y="1371600"/>
            <a:chExt cx="3657600" cy="4572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038600" y="1371600"/>
              <a:ext cx="36576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038600" y="1371600"/>
              <a:ext cx="0" cy="45720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810000" y="4829824"/>
            <a:ext cx="3048000" cy="518788"/>
            <a:chOff x="3810000" y="4829824"/>
            <a:chExt cx="3390900" cy="51878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3810000" y="4829824"/>
              <a:ext cx="0" cy="5187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810000" y="5347096"/>
              <a:ext cx="33909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484" y="1214720"/>
            <a:ext cx="234715" cy="34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485" y="1883115"/>
            <a:ext cx="234715" cy="34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84" y="4626315"/>
            <a:ext cx="234715" cy="34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83" y="5172811"/>
            <a:ext cx="234715" cy="34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276600" y="5614122"/>
            <a:ext cx="175260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চার ধরণের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3755" y="453899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ট্রাকিড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9900" y="5172811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ভেসেল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45441" y="1797306"/>
            <a:ext cx="1773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জাইলেম প্যারেনকাইমা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28084" y="1127395"/>
            <a:ext cx="221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জাইলেম ফাইবার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89810" y="457199"/>
            <a:ext cx="5829300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কোষগুলোর নাম কী তোমরা বলতে পারবে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3" name="Picture 3" descr="C:\Users\User\Desktop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49293"/>
            <a:ext cx="95250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776856" y="457198"/>
            <a:ext cx="3134590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ট্রাকিড দেখতে কেমন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5" name="Picture 2" descr="C:\Users\Use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2397"/>
            <a:ext cx="3115312" cy="378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 flipH="1">
            <a:off x="2776856" y="4839707"/>
            <a:ext cx="1033144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23855" y="4578097"/>
            <a:ext cx="97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ট্রাকিড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91000" y="5978518"/>
            <a:ext cx="447328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ট্রাকিড কোষ লম্বা,প্রান্তদ্বয় সরু ও সুচালো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9" name="Picture 5" descr="C:\Users\User\Desktop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399"/>
            <a:ext cx="3135610" cy="456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752600" y="458723"/>
            <a:ext cx="5825486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ট্রাকিড এর কোষপ্রাচীরের পুরুত্ব এমন কেন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63942" y="5764146"/>
            <a:ext cx="5895008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প্রাচীরে লিগনিন জমে পুরু হয় ,এই পুরুত্ব কয়েক ধরণের হয় ।যেমন বলয়াকার,সর্পিলাকার,মইয়াকার,কুপাকার    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2" name="Picture 7" descr="http://globe-views.com/dcim/dreams/fern/fern-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94" y="1602397"/>
            <a:ext cx="2295493" cy="20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http://www.wilkenspalms.com/palmimages/sa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887" y="1602397"/>
            <a:ext cx="2172399" cy="202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1" descr="http://4.bp.blogspot.com/-pSb59dNWE40/UZ4441t66_I/AAAAAAAAAm8/HpgCJ2lIYv4/s1600/Mangifera+indica+-+Mango+Tree+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52" y="3659377"/>
            <a:ext cx="2939781" cy="19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595256" y="456905"/>
            <a:ext cx="6140173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ট্রাকিড কোন কোন উদ্ভিদে দেখতে পাওয়া যায়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" name="Picture 2" descr="https://bigpinekey.com/wp-content/uploads/honeycomb-be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057400"/>
            <a:ext cx="2279968" cy="238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1828800" y="609600"/>
            <a:ext cx="5115790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চিত্র দেখে বল ট্রাকিডের কাজ কী কী 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863436" y="5721927"/>
            <a:ext cx="511579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কোষরস পরিবহণ ,দৃঢ়তা প্রদান ও খাদ্য সঞ্চয়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6" name="Picture 2" descr="C:\Users\User\Desktop\11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997" y="2057400"/>
            <a:ext cx="2406005" cy="235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76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2" grpId="0" animBg="1"/>
      <p:bldP spid="32" grpId="1" animBg="1"/>
      <p:bldP spid="32" grpId="2" animBg="1"/>
      <p:bldP spid="26" grpId="0"/>
      <p:bldP spid="26" grpId="1"/>
      <p:bldP spid="35" grpId="0"/>
      <p:bldP spid="35" grpId="1"/>
      <p:bldP spid="36" grpId="0"/>
      <p:bldP spid="36" grpId="1"/>
      <p:bldP spid="37" grpId="0"/>
      <p:bldP spid="37" grpId="1"/>
      <p:bldP spid="38" grpId="0" animBg="1"/>
      <p:bldP spid="38" grpId="1" animBg="1"/>
      <p:bldP spid="24" grpId="0" animBg="1"/>
      <p:bldP spid="24" grpId="1" animBg="1"/>
      <p:bldP spid="33" grpId="0"/>
      <p:bldP spid="34" grpId="0" animBg="1"/>
      <p:bldP spid="34" grpId="1" animBg="1"/>
      <p:bldP spid="40" grpId="0" animBg="1"/>
      <p:bldP spid="40" grpId="1" animBg="1"/>
      <p:bldP spid="41" grpId="0" animBg="1"/>
      <p:bldP spid="41" grpId="1" animBg="1"/>
      <p:bldP spid="45" grpId="0" animBg="1"/>
      <p:bldP spid="45" grpId="1" animBg="1"/>
      <p:bldP spid="52" grpId="0" animBg="1"/>
      <p:bldP spid="5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679</Words>
  <Application>Microsoft Office PowerPoint</Application>
  <PresentationFormat>On-screen Show (4:3)</PresentationFormat>
  <Paragraphs>116</Paragraphs>
  <Slides>17</Slides>
  <Notes>6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NikoshBAN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HP</cp:lastModifiedBy>
  <cp:revision>136</cp:revision>
  <dcterms:created xsi:type="dcterms:W3CDTF">2006-08-16T00:00:00Z</dcterms:created>
  <dcterms:modified xsi:type="dcterms:W3CDTF">2016-08-09T09:33:04Z</dcterms:modified>
</cp:coreProperties>
</file>